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4"/>
  </p:notesMasterIdLst>
  <p:sldIdLst>
    <p:sldId id="257" r:id="rId3"/>
  </p:sldIdLst>
  <p:sldSz cx="7775575" cy="10907713"/>
  <p:notesSz cx="6858000" cy="99456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5050"/>
    <a:srgbClr val="F7DED5"/>
    <a:srgbClr val="DF5F5F"/>
    <a:srgbClr val="EDA5A5"/>
    <a:srgbClr val="E27070"/>
    <a:srgbClr val="F1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EBA736-E9BE-4AA7-88DE-809E153B2557}">
  <a:tblStyle styleId="{FCEBA736-E9BE-4AA7-88DE-809E153B255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9" d="100"/>
          <a:sy n="99" d="100"/>
        </p:scale>
        <p:origin x="1040" y="-3360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好子 氏家" userId="0483be4f5a637991" providerId="LiveId" clId="{4B4AEE7A-2E68-46C2-8F34-934CC286FD56}"/>
    <pc:docChg chg="undo custSel modSld">
      <pc:chgData name="好子 氏家" userId="0483be4f5a637991" providerId="LiveId" clId="{4B4AEE7A-2E68-46C2-8F34-934CC286FD56}" dt="2022-08-11T00:36:08.929" v="58" actId="1076"/>
      <pc:docMkLst>
        <pc:docMk/>
      </pc:docMkLst>
      <pc:sldChg chg="addSp delSp modSp mod">
        <pc:chgData name="好子 氏家" userId="0483be4f5a637991" providerId="LiveId" clId="{4B4AEE7A-2E68-46C2-8F34-934CC286FD56}" dt="2022-08-11T00:36:08.929" v="58" actId="1076"/>
        <pc:sldMkLst>
          <pc:docMk/>
          <pc:sldMk cId="0" sldId="257"/>
        </pc:sldMkLst>
        <pc:spChg chg="mod">
          <ac:chgData name="好子 氏家" userId="0483be4f5a637991" providerId="LiveId" clId="{4B4AEE7A-2E68-46C2-8F34-934CC286FD56}" dt="2022-08-11T00:36:08.929" v="58" actId="1076"/>
          <ac:spMkLst>
            <pc:docMk/>
            <pc:sldMk cId="0" sldId="257"/>
            <ac:spMk id="128" creationId="{00000000-0000-0000-0000-000000000000}"/>
          </ac:spMkLst>
        </pc:spChg>
        <pc:graphicFrameChg chg="add del modGraphic">
          <ac:chgData name="好子 氏家" userId="0483be4f5a637991" providerId="LiveId" clId="{4B4AEE7A-2E68-46C2-8F34-934CC286FD56}" dt="2022-08-11T00:34:50.821" v="56" actId="20577"/>
          <ac:graphicFrameMkLst>
            <pc:docMk/>
            <pc:sldMk cId="0" sldId="257"/>
            <ac:graphicFrameMk id="137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82" tIns="45929" rIns="91882" bIns="45929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5" y="0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82" tIns="45929" rIns="91882" bIns="45929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32025" y="1243013"/>
            <a:ext cx="23939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82" tIns="45929" rIns="91882" bIns="45929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46680"/>
            <a:ext cx="2971800" cy="499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82" tIns="45929" rIns="91882" bIns="45929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5" y="9446680"/>
            <a:ext cx="2971800" cy="499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82" tIns="45929" rIns="91882" bIns="45929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altLang="ja-JP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e786657bd_0_0:notes"/>
          <p:cNvSpPr txBox="1">
            <a:spLocks noGrp="1"/>
          </p:cNvSpPr>
          <p:nvPr>
            <p:ph type="body" idx="1"/>
          </p:nvPr>
        </p:nvSpPr>
        <p:spPr>
          <a:xfrm>
            <a:off x="685800" y="4786363"/>
            <a:ext cx="5486501" cy="391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82" tIns="45929" rIns="91882" bIns="4592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17" name="Google Shape;117;gce786657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2025" y="1243013"/>
            <a:ext cx="23939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 スライド">
  <p:cSld name="1_タイトル スライド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2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1"/>
              <a:buFont typeface="Arial"/>
              <a:buNone/>
              <a:defRPr sz="27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1"/>
              <a:buFont typeface="Arial"/>
              <a:buNone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1"/>
              <a:buFont typeface="Arial"/>
              <a:buNone/>
              <a:defRPr sz="20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&#10;縦書きテキスト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427039" y="3011488"/>
            <a:ext cx="69215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 rot="5400000">
            <a:off x="1780808" y="4364322"/>
            <a:ext cx="9243783" cy="167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-1621005" y="2736311"/>
            <a:ext cx="9243783" cy="493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 スライド">
  <p:cSld name="1_タイトル スライド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102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1"/>
              <a:buNone/>
              <a:defRPr sz="2041"/>
            </a:lvl1pPr>
            <a:lvl2pPr lvl="1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2pPr>
            <a:lvl3pPr lvl="2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None/>
              <a:defRPr sz="1531"/>
            </a:lvl3pPr>
            <a:lvl4pPr lvl="3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4pPr>
            <a:lvl5pPr lvl="4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5pPr>
            <a:lvl6pPr lvl="5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6pPr>
            <a:lvl7pPr lvl="6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7pPr>
            <a:lvl8pPr lvl="7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8pPr>
            <a:lvl9pPr lvl="8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102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1"/>
              <a:buNone/>
              <a:defRPr sz="204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1"/>
              <a:buNone/>
              <a:defRPr sz="1531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1"/>
              <a:buNone/>
              <a:defRPr sz="2041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None/>
              <a:defRPr sz="1531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1"/>
              <a:buNone/>
              <a:defRPr sz="2041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None/>
              <a:defRPr sz="1531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&#10;コンテンツ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2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83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1"/>
              <a:buChar char="•"/>
              <a:defRPr sz="2721"/>
            </a:lvl1pPr>
            <a:lvl2pPr marL="914400" lvl="1" indent="-379793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2pPr>
            <a:lvl3pPr marL="1371600" lvl="2" indent="-358203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1"/>
              <a:buChar char="•"/>
              <a:defRPr sz="2041"/>
            </a:lvl3pPr>
            <a:lvl4pPr marL="1828800" lvl="3" indent="-336613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Char char="•"/>
              <a:defRPr sz="1701"/>
            </a:lvl4pPr>
            <a:lvl5pPr marL="2286000" lvl="4" indent="-336613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Char char="•"/>
              <a:defRPr sz="1701"/>
            </a:lvl5pPr>
            <a:lvl6pPr marL="2743200" lvl="5" indent="-336613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Char char="•"/>
              <a:defRPr sz="1701"/>
            </a:lvl6pPr>
            <a:lvl7pPr marL="3200400" lvl="6" indent="-336613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Char char="•"/>
              <a:defRPr sz="1701"/>
            </a:lvl7pPr>
            <a:lvl8pPr marL="3657600" lvl="7" indent="-336613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Char char="•"/>
              <a:defRPr sz="1701"/>
            </a:lvl8pPr>
            <a:lvl9pPr marL="4114800" lvl="8" indent="-336613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Char char="•"/>
              <a:defRPr sz="1701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/>
          <p:nvPr/>
        </p:nvSpPr>
        <p:spPr>
          <a:xfrm>
            <a:off x="19008" y="2531826"/>
            <a:ext cx="7775700" cy="1908184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6"/>
              <a:buFont typeface="Arial"/>
              <a:buNone/>
            </a:pPr>
            <a:endParaRPr sz="200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259255" y="2630929"/>
            <a:ext cx="7250679" cy="174830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brightnessContrast bright="12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92" y="-443965"/>
            <a:ext cx="7751726" cy="296608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/>
          <p:nvPr/>
        </p:nvSpPr>
        <p:spPr>
          <a:xfrm>
            <a:off x="8822" y="292938"/>
            <a:ext cx="7785886" cy="136166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30" b="1" i="0" u="none" strike="noStrike" kern="1200" cap="none" dirty="0">
                <a:solidFill>
                  <a:schemeClr val="bg1"/>
                </a:solidFill>
                <a:latin typeface="Meiryo"/>
                <a:ea typeface="Meiryo"/>
                <a:cs typeface="Meiryo"/>
                <a:sym typeface="Meiryo"/>
              </a:rPr>
              <a:t>足立ひきこもり家族会</a:t>
            </a:r>
            <a:endParaRPr sz="5030" b="1" i="0" u="none" strike="noStrike" kern="1200" cap="none" dirty="0">
              <a:solidFill>
                <a:schemeClr val="bg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DD7E6B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15115" y="8162806"/>
            <a:ext cx="7775700" cy="2400300"/>
          </a:xfrm>
          <a:prstGeom prst="rect">
            <a:avLst/>
          </a:prstGeom>
          <a:solidFill>
            <a:srgbClr val="F7DE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6"/>
              <a:buFont typeface="Arial"/>
              <a:buNone/>
            </a:pPr>
            <a:endParaRPr sz="200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-81253" y="5114001"/>
            <a:ext cx="7775700" cy="27383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6"/>
              <a:buFont typeface="Arial"/>
              <a:buNone/>
            </a:pPr>
            <a:endParaRPr sz="200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6960" y="10132613"/>
            <a:ext cx="7775700" cy="999300"/>
          </a:xfrm>
          <a:prstGeom prst="rect">
            <a:avLst/>
          </a:prstGeom>
          <a:solidFill>
            <a:srgbClr val="EB18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6"/>
              <a:buFont typeface="Arial"/>
              <a:buNone/>
            </a:pPr>
            <a:endParaRPr sz="2006" b="0" i="0" u="none" strike="noStrike" cap="none">
              <a:solidFill>
                <a:srgbClr val="EB18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15115" y="9840862"/>
            <a:ext cx="7839054" cy="1113461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100000">
                <a:srgbClr val="FF6600"/>
              </a:gs>
              <a:gs pos="0">
                <a:schemeClr val="bg1"/>
              </a:gs>
              <a:gs pos="99000">
                <a:srgbClr val="FF505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氏家　</a:t>
            </a:r>
            <a:r>
              <a:rPr lang="ja-JP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　</a:t>
            </a:r>
            <a:r>
              <a:rPr lang="ja-JP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090-8117-1299</a:t>
            </a:r>
            <a:endParaRPr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✉</a:t>
            </a:r>
            <a:r>
              <a:rPr lang="ja-JP" altLang="en-US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r>
              <a:rPr lang="en-US" altLang="ja-JP" sz="1600" b="1" u="sng" dirty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nadachi27yoshi@outlook.jp</a:t>
            </a:r>
            <a:endParaRPr sz="1600" b="1" dirty="0">
              <a:solidFill>
                <a:sysClr val="windowText" lastClr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2155817" y="1052702"/>
            <a:ext cx="3632424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600" u="sng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</a:t>
            </a:r>
            <a:r>
              <a:rPr lang="ja-JP" altLang="en-US" sz="2600" u="sng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</a:t>
            </a:r>
            <a:r>
              <a:rPr lang="ja-JP" sz="2600" u="sng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年度　</a:t>
            </a:r>
            <a:r>
              <a:rPr lang="ja-JP" altLang="en-US" sz="2600" u="sng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後半</a:t>
            </a:r>
            <a:r>
              <a:rPr lang="ja-JP" sz="2600" u="sng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予定</a:t>
            </a:r>
            <a:endParaRPr sz="2600" u="sng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259256" y="8944183"/>
            <a:ext cx="893937" cy="394760"/>
          </a:xfrm>
          <a:prstGeom prst="flowChartTerminator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300" b="1" dirty="0">
                <a:solidFill>
                  <a:srgbClr val="FFFFFF"/>
                </a:solidFill>
              </a:rPr>
              <a:t> </a:t>
            </a:r>
            <a:r>
              <a:rPr lang="ja-JP" sz="1300" b="1" dirty="0">
                <a:solidFill>
                  <a:srgbClr val="FFFFFF"/>
                </a:solidFill>
              </a:rPr>
              <a:t>会　場</a:t>
            </a:r>
            <a:endParaRPr sz="1300" b="1" dirty="0">
              <a:solidFill>
                <a:srgbClr val="FFFFFF"/>
              </a:solidFill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-4229525" y="831075"/>
            <a:ext cx="1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1180699" y="8930620"/>
            <a:ext cx="339609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b="1" dirty="0"/>
              <a:t>足立区</a:t>
            </a:r>
            <a:r>
              <a:rPr lang="ja-JP" b="1" dirty="0"/>
              <a:t>くらしと</a:t>
            </a:r>
            <a:r>
              <a:rPr lang="ja-JP" altLang="en-US" b="1" dirty="0"/>
              <a:t>しごと</a:t>
            </a:r>
            <a:r>
              <a:rPr lang="ja-JP" b="1" dirty="0"/>
              <a:t>の相談センター</a:t>
            </a:r>
            <a:endParaRPr b="1" dirty="0"/>
          </a:p>
        </p:txBody>
      </p:sp>
      <p:sp>
        <p:nvSpPr>
          <p:cNvPr id="134" name="Google Shape;134;p17"/>
          <p:cNvSpPr/>
          <p:nvPr/>
        </p:nvSpPr>
        <p:spPr>
          <a:xfrm>
            <a:off x="264864" y="9423929"/>
            <a:ext cx="905256" cy="413319"/>
          </a:xfrm>
          <a:prstGeom prst="flowChartTerminator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300" b="1" dirty="0">
                <a:solidFill>
                  <a:srgbClr val="FFFFFF"/>
                </a:solidFill>
              </a:rPr>
              <a:t>参</a:t>
            </a:r>
            <a:r>
              <a:rPr lang="ja-JP" altLang="en-US" sz="1300" b="1" dirty="0">
                <a:solidFill>
                  <a:srgbClr val="FFFFFF"/>
                </a:solidFill>
              </a:rPr>
              <a:t> </a:t>
            </a:r>
            <a:r>
              <a:rPr lang="ja-JP" sz="1300" b="1" dirty="0">
                <a:solidFill>
                  <a:srgbClr val="FFFFFF"/>
                </a:solidFill>
              </a:rPr>
              <a:t>加</a:t>
            </a:r>
            <a:r>
              <a:rPr lang="ja-JP" altLang="en-US" sz="1300" b="1" dirty="0">
                <a:solidFill>
                  <a:srgbClr val="FFFFFF"/>
                </a:solidFill>
              </a:rPr>
              <a:t> </a:t>
            </a:r>
            <a:r>
              <a:rPr lang="ja-JP" sz="1300" b="1" dirty="0">
                <a:solidFill>
                  <a:srgbClr val="FFFFFF"/>
                </a:solidFill>
              </a:rPr>
              <a:t>費</a:t>
            </a:r>
            <a:endParaRPr sz="1300" b="1" dirty="0">
              <a:solidFill>
                <a:srgbClr val="FFFFFF"/>
              </a:solidFill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1251473" y="9455521"/>
            <a:ext cx="28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b="1" dirty="0"/>
              <a:t>￥</a:t>
            </a:r>
            <a:r>
              <a:rPr lang="ja-JP" b="1" i="1" dirty="0"/>
              <a:t>500</a:t>
            </a:r>
            <a:r>
              <a:rPr lang="ja-JP" b="1" dirty="0"/>
              <a:t>　ひと家族（当事者無料）</a:t>
            </a:r>
            <a:endParaRPr b="1" dirty="0"/>
          </a:p>
        </p:txBody>
      </p:sp>
      <p:sp>
        <p:nvSpPr>
          <p:cNvPr id="136" name="Google Shape;136;p17"/>
          <p:cNvSpPr/>
          <p:nvPr/>
        </p:nvSpPr>
        <p:spPr>
          <a:xfrm>
            <a:off x="4454562" y="8347792"/>
            <a:ext cx="3270365" cy="153269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38100" cap="flat" cmpd="sng">
            <a:solidFill>
              <a:schemeClr val="bg1">
                <a:lumMod val="75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300" b="1" dirty="0"/>
              <a:t>※</a:t>
            </a:r>
            <a:r>
              <a:rPr lang="ja-JP" sz="1300" dirty="0"/>
              <a:t>参加希望の方は各月の前日までにお申込みください</a:t>
            </a:r>
            <a:r>
              <a:rPr lang="ja-JP" altLang="en-US" sz="1300" dirty="0"/>
              <a:t>（電話またはメール）。</a:t>
            </a: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300" dirty="0"/>
              <a:t>※マスク着用　咳・熱のある方のご入室はご遠慮願います。入室時の手指の消毒をお願い致します。</a:t>
            </a:r>
            <a:endParaRPr lang="en-US" altLang="ja-JP"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300" dirty="0"/>
              <a:t>※</a:t>
            </a:r>
            <a:r>
              <a:rPr lang="ja-JP" altLang="en-US" sz="1300" dirty="0"/>
              <a:t>区の駐車場を利用される際は個人負担でお願いします。</a:t>
            </a:r>
            <a:endParaRPr lang="en-US" altLang="ja-JP" sz="1300" dirty="0"/>
          </a:p>
        </p:txBody>
      </p:sp>
      <p:graphicFrame>
        <p:nvGraphicFramePr>
          <p:cNvPr id="137" name="Google Shape;137;p17"/>
          <p:cNvGraphicFramePr/>
          <p:nvPr>
            <p:extLst>
              <p:ext uri="{D42A27DB-BD31-4B8C-83A1-F6EECF244321}">
                <p14:modId xmlns:p14="http://schemas.microsoft.com/office/powerpoint/2010/main" val="1946813688"/>
              </p:ext>
            </p:extLst>
          </p:nvPr>
        </p:nvGraphicFramePr>
        <p:xfrm>
          <a:off x="19008" y="4454273"/>
          <a:ext cx="7785887" cy="3963048"/>
        </p:xfrm>
        <a:graphic>
          <a:graphicData uri="http://schemas.openxmlformats.org/drawingml/2006/table">
            <a:tbl>
              <a:tblPr bandRow="1">
                <a:noFill/>
                <a:tableStyleId>{FCEBA736-E9BE-4AA7-88DE-809E153B2557}</a:tableStyleId>
              </a:tblPr>
              <a:tblGrid>
                <a:gridCol w="204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1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5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日時</a:t>
                      </a:r>
                      <a:endParaRPr sz="1400" b="1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1450" marR="91450" marT="45725" marB="45725" anchor="ctr">
                    <a:solidFill>
                      <a:srgbClr val="E2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内容</a:t>
                      </a:r>
                      <a:endParaRPr sz="1400" b="1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1450" marR="91450" marT="45725" marB="45725" anchor="ctr">
                    <a:solidFill>
                      <a:srgbClr val="E2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担当者</a:t>
                      </a:r>
                      <a:endParaRPr sz="1400" b="1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1450" marR="91450" marT="45725" marB="45725" anchor="ctr">
                    <a:solidFill>
                      <a:srgbClr val="E2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40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31"/>
                        <a:buFont typeface="Calibri"/>
                        <a:buNone/>
                      </a:pPr>
                      <a:r>
                        <a:rPr lang="ja-JP" altLang="en-US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 １０月    ８</a:t>
                      </a:r>
                      <a:r>
                        <a:rPr lang="ja-JP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日(土）</a:t>
                      </a:r>
                      <a:endParaRPr sz="1400" b="1" u="none" strike="noStrike" cap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1450" marR="91450" marT="45725" marB="45725" anchor="ctr">
                    <a:solidFill>
                      <a:srgbClr val="E2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31"/>
                        <a:buFont typeface="Arial"/>
                        <a:buNone/>
                      </a:pPr>
                      <a:r>
                        <a:rPr lang="ja-JP" altLang="en-US" sz="1400" b="1" u="none" strike="noStrike" cap="non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ゲームとネットについて当事者体験から語る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1450" marR="91450" marT="45725" marB="45725">
                    <a:solidFill>
                      <a:srgbClr val="E2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alibri"/>
                        <a:buNone/>
                      </a:pPr>
                      <a:r>
                        <a:rPr lang="ja-JP" altLang="en-US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「たびだち」当事者記者</a:t>
                      </a:r>
                      <a:r>
                        <a:rPr lang="ja-JP" altLang="en-US" sz="1400" b="1" baseline="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石井英資氏</a:t>
                      </a:r>
                      <a:r>
                        <a:rPr lang="en-US" altLang="ja-JP" sz="1400" b="1" baseline="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                                </a:t>
                      </a:r>
                      <a:endParaRPr sz="1400" b="1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1450" marR="91450" marT="45725" marB="45725">
                    <a:solidFill>
                      <a:srgbClr val="E2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5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31"/>
                        <a:buFont typeface="Calibri"/>
                        <a:buNone/>
                      </a:pPr>
                      <a:r>
                        <a:rPr lang="ja-JP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lang="en-US" altLang="ja-JP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 </a:t>
                      </a:r>
                      <a:r>
                        <a:rPr lang="ja-JP" altLang="en-US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１１月</a:t>
                      </a:r>
                      <a:r>
                        <a:rPr lang="ja-JP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lang="ja-JP" altLang="en-US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１２日</a:t>
                      </a:r>
                      <a:r>
                        <a:rPr lang="ja-JP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（土）</a:t>
                      </a:r>
                      <a:endParaRPr sz="1400" b="1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1450" marR="91450" marT="45725" marB="45725" anchor="ctr">
                    <a:solidFill>
                      <a:srgbClr val="E2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31"/>
                        <a:buFont typeface="Arial"/>
                        <a:buNone/>
                      </a:pPr>
                      <a:r>
                        <a:rPr lang="ja-JP" altLang="en-US" sz="1400" b="1" u="none" strike="noStrike" cap="non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本人にとっての自立とは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1450" marR="91450" marT="45725" marB="45725">
                    <a:solidFill>
                      <a:srgbClr val="E2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alibri"/>
                        <a:buNone/>
                        <a:tabLst/>
                        <a:defRPr/>
                      </a:pPr>
                      <a:r>
                        <a:rPr lang="ja-JP" altLang="en-US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楽の会リーラカウンセラー・ファイナンシャルプランナー</a:t>
                      </a:r>
                      <a:endParaRPr lang="en-US" altLang="ja-JP" sz="1400" b="1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alibri"/>
                        <a:buNone/>
                        <a:tabLst/>
                        <a:defRPr/>
                      </a:pPr>
                      <a:r>
                        <a:rPr lang="en-US" altLang="ja-JP" sz="1400" b="1" baseline="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                                </a:t>
                      </a:r>
                      <a:r>
                        <a:rPr lang="ja-JP" altLang="en-US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阿部達明氏</a:t>
                      </a:r>
                      <a:endParaRPr sz="1400" b="1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1450" marR="91450" marT="45725" marB="45725">
                    <a:solidFill>
                      <a:srgbClr val="E2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2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b="1" baseline="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lang="ja-JP" altLang="en-US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１２月　１０日（土）　　</a:t>
                      </a:r>
                      <a:endParaRPr lang="ja-JP" altLang="en-US" sz="1400" b="1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1450" marR="91450" marT="45725" marB="45725" anchor="ctr">
                    <a:solidFill>
                      <a:srgbClr val="E2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b="1" u="none" strike="noStrike" cap="non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７年間会話の無い部屋から出ようと思った理由</a:t>
                      </a:r>
                    </a:p>
                  </a:txBody>
                  <a:tcPr marL="91450" marR="91450" marT="45725" marB="45725" anchor="ctr" anchorCtr="1">
                    <a:solidFill>
                      <a:srgbClr val="E2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ＫＨＪ冊子「たびだち」記者</a:t>
                      </a:r>
                      <a:endParaRPr lang="en-US" altLang="ja-JP" sz="1400" b="1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                                瀧本裕喜氏</a:t>
                      </a:r>
                      <a:endParaRPr lang="en-US" altLang="ja-JP" sz="1400" b="1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1450" marR="91450" marT="45725" marB="45725">
                    <a:solidFill>
                      <a:srgbClr val="E2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40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   </a:t>
                      </a:r>
                      <a:r>
                        <a:rPr lang="en-US" altLang="ja-JP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lang="ja-JP" altLang="en-US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  <a:r>
                        <a:rPr lang="ja-JP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lang="ja-JP" altLang="en-US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１４日</a:t>
                      </a:r>
                      <a:r>
                        <a:rPr lang="ja-JP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（土）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1450" marR="91450" marT="45725" marB="45725" anchor="ctr">
                    <a:solidFill>
                      <a:srgbClr val="E2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b="1" u="none" strike="noStrike" cap="non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ひきこもりながら生きる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1450" marR="91450" marT="45725" marB="45725" anchor="ctr" anchorCtr="1">
                    <a:solidFill>
                      <a:srgbClr val="E2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ＫＨＪピアサポーター　家族支援士</a:t>
                      </a:r>
                      <a:endParaRPr lang="en-US" altLang="ja-JP" sz="1400" b="1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　　　　　　　　　　　　　　上田理香氏</a:t>
                      </a:r>
                      <a:endParaRPr lang="en-US" altLang="ja-JP" sz="1400" b="1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1450" marR="91450" marT="45725" marB="45725">
                    <a:solidFill>
                      <a:srgbClr val="E2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40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b="1" u="none" strike="noStrike" cap="non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</a:t>
                      </a:r>
                      <a:r>
                        <a:rPr lang="ja-JP" altLang="en-US" sz="1400" b="1" u="none" strike="noStrike" cap="none" baseline="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lang="en-US" altLang="ja-JP" sz="1400" b="1" u="none" strike="noStrike" cap="non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lang="ja-JP" altLang="en-US" sz="1400" b="1" u="none" strike="noStrike" cap="non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　１１日（土）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1450" marR="91450" marT="45725" marB="45725" anchor="ctr">
                    <a:solidFill>
                      <a:srgbClr val="E2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b="1" u="none" strike="noStrike" cap="non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休会（休日により休館のため）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1450" marR="91450" marT="45725" marB="45725" anchor="ctr" anchorCtr="1">
                    <a:solidFill>
                      <a:srgbClr val="E2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ja-JP" sz="1400" b="1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1450" marR="91450" marT="45725" marB="45725">
                    <a:solidFill>
                      <a:srgbClr val="E2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384952"/>
                  </a:ext>
                </a:extLst>
              </a:tr>
              <a:tr h="6679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３</a:t>
                      </a:r>
                      <a:r>
                        <a:rPr lang="ja-JP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 </a:t>
                      </a:r>
                      <a:r>
                        <a:rPr lang="en-US" altLang="ja-JP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lang="ja-JP" altLang="en-US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１１日</a:t>
                      </a:r>
                      <a:r>
                        <a:rPr lang="ja-JP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（土）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1450" marR="91450" marT="45725" marB="45725" anchor="ctr">
                    <a:solidFill>
                      <a:srgbClr val="E2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b="1" u="none" strike="noStrike" cap="non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兄弟の立場から親亡き後を考える</a:t>
                      </a:r>
                    </a:p>
                  </a:txBody>
                  <a:tcPr marL="91450" marR="91450" marT="45725" marB="45725">
                    <a:solidFill>
                      <a:srgbClr val="E2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ＫＨＪピアサポーター</a:t>
                      </a:r>
                      <a:endParaRPr lang="en-US" altLang="ja-JP" sz="1400" b="1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b="1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　　　　　　　　　　　　　　　大林裕氏</a:t>
                      </a:r>
                      <a:endParaRPr lang="en-US" altLang="ja-JP" sz="1400" b="1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1450" marR="91450" marT="45725" marB="45725">
                    <a:solidFill>
                      <a:srgbClr val="E2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8" name="Google Shape;138;p17"/>
          <p:cNvSpPr/>
          <p:nvPr/>
        </p:nvSpPr>
        <p:spPr>
          <a:xfrm>
            <a:off x="300148" y="10088230"/>
            <a:ext cx="924211" cy="474876"/>
          </a:xfrm>
          <a:prstGeom prst="flowChartTerminator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b="1" dirty="0">
                <a:solidFill>
                  <a:srgbClr val="FFFFFF"/>
                </a:solidFill>
              </a:rPr>
              <a:t> </a:t>
            </a:r>
            <a:r>
              <a:rPr lang="ja-JP" b="1" dirty="0">
                <a:solidFill>
                  <a:srgbClr val="FFFFFF"/>
                </a:solidFill>
              </a:rPr>
              <a:t>申　込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226685" y="8440329"/>
            <a:ext cx="1083078" cy="418867"/>
          </a:xfrm>
          <a:prstGeom prst="flowChartTerminator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300" b="1" dirty="0">
                <a:solidFill>
                  <a:srgbClr val="FFFFFF"/>
                </a:solidFill>
              </a:rPr>
              <a:t> </a:t>
            </a:r>
            <a:r>
              <a:rPr lang="ja-JP" sz="1300" b="1" dirty="0">
                <a:solidFill>
                  <a:srgbClr val="FFFFFF"/>
                </a:solidFill>
              </a:rPr>
              <a:t>開催</a:t>
            </a:r>
            <a:r>
              <a:rPr lang="ja-JP" altLang="en-US" sz="1300" b="1" dirty="0">
                <a:solidFill>
                  <a:srgbClr val="FFFFFF"/>
                </a:solidFill>
              </a:rPr>
              <a:t> </a:t>
            </a:r>
            <a:r>
              <a:rPr lang="ja-JP" sz="1300" b="1" dirty="0">
                <a:solidFill>
                  <a:srgbClr val="FFFFFF"/>
                </a:solidFill>
              </a:rPr>
              <a:t>時間</a:t>
            </a:r>
            <a:endParaRPr sz="1300" b="1" dirty="0">
              <a:solidFill>
                <a:srgbClr val="FFFFFF"/>
              </a:solidFill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1517440" y="8458630"/>
            <a:ext cx="211983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b="1" dirty="0"/>
              <a:t>午後</a:t>
            </a:r>
            <a:r>
              <a:rPr lang="ja-JP" b="1" dirty="0"/>
              <a:t>1:30</a:t>
            </a:r>
            <a:r>
              <a:rPr lang="ja-JP" altLang="en-US" b="1" dirty="0"/>
              <a:t>～午後</a:t>
            </a:r>
            <a:r>
              <a:rPr lang="ja-JP" b="1" dirty="0"/>
              <a:t>4:30</a:t>
            </a:r>
            <a:endParaRPr b="1" dirty="0"/>
          </a:p>
        </p:txBody>
      </p:sp>
      <p:sp>
        <p:nvSpPr>
          <p:cNvPr id="142" name="Google Shape;142;p17"/>
          <p:cNvSpPr txBox="1"/>
          <p:nvPr/>
        </p:nvSpPr>
        <p:spPr>
          <a:xfrm>
            <a:off x="259255" y="2598341"/>
            <a:ext cx="7184733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00" b="1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ひきこもる人達の多くは繊細で人の気持ちに敏感であったり、精神疾患や発達障害他種々の事情を抱え、ひきこもることで辛うじて自分を支え、生きづらさとともに悩みに苦しんでいます。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00" b="1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足立ひきこもり家族会は発足して約</a:t>
            </a:r>
            <a:r>
              <a:rPr lang="en-US" altLang="ja-JP" sz="1400" b="1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1400" b="1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年、ひきこもりを抱える親や家族が悩みを分かち合い、情報交換や、本人の状態理解、親の接し方の学習など、家族が少しでも気持ちを楽にできる、親の居場所として運営してきました。</a:t>
            </a:r>
            <a:r>
              <a:rPr lang="ja-JP" altLang="en-US" b="1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令和</a:t>
            </a:r>
            <a:r>
              <a:rPr lang="en-US" altLang="ja-JP" b="1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lang="ja-JP" altLang="en-US" b="1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年度後半も、専門家、カウンセラー、</a:t>
            </a:r>
            <a:r>
              <a:rPr lang="ja-JP" altLang="en-US" sz="1400" b="1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ピアサポーターや当事者から学ぶ場と、懇談会を企画しました。ぜひご活用ください。</a:t>
            </a:r>
            <a:endParaRPr lang="en-US" altLang="ja-JP" sz="1400" b="1" dirty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ja-JP" altLang="en-US" sz="1400" b="1" dirty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b="1" dirty="0">
                <a:solidFill>
                  <a:srgbClr val="1155CC"/>
                </a:solidFill>
              </a:rPr>
              <a:t>。</a:t>
            </a:r>
            <a:endParaRPr lang="en-US" altLang="ja-JP" b="1"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155CC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2A5CBC-AE7C-4179-AC12-755D6697C423}"/>
              </a:ext>
            </a:extLst>
          </p:cNvPr>
          <p:cNvSpPr txBox="1"/>
          <p:nvPr/>
        </p:nvSpPr>
        <p:spPr>
          <a:xfrm>
            <a:off x="2048232" y="2003206"/>
            <a:ext cx="3466408" cy="338554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bg1">
                  <a:lumMod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ja-JP" altLang="en-US" sz="1600" i="0" dirty="0">
                <a:solidFill>
                  <a:srgbClr val="222222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足立区公益活動げんき応援助成事業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39" name="Google Shape;13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7343" y="1393372"/>
            <a:ext cx="1716645" cy="1041334"/>
          </a:xfrm>
          <a:prstGeom prst="rect">
            <a:avLst/>
          </a:prstGeom>
          <a:noFill/>
          <a:ln>
            <a:noFill/>
          </a:ln>
          <a:effectLst>
            <a:outerShdw blurRad="127000" dist="50800" dir="9240000" sx="104000" sy="104000" algn="tl" rotWithShape="0">
              <a:schemeClr val="bg1">
                <a:alpha val="98000"/>
              </a:schemeClr>
            </a:outerShdw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65" y="9849544"/>
            <a:ext cx="1036777" cy="103677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514640" y="10223962"/>
            <a:ext cx="6735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HP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こちら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32960" y="10978493"/>
            <a:ext cx="46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>
            <a:off x="6167592" y="10292524"/>
            <a:ext cx="357267" cy="396646"/>
          </a:xfrm>
          <a:prstGeom prst="rightArrow">
            <a:avLst/>
          </a:prstGeom>
          <a:solidFill>
            <a:srgbClr val="FFFF00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378</Words>
  <Application>Microsoft Office PowerPoint</Application>
  <PresentationFormat>ユーザー設定</PresentationFormat>
  <Paragraphs>45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HGP創英角ｺﾞｼｯｸUB</vt:lpstr>
      <vt:lpstr>HGP創英角ﾎﾟｯﾌﾟ体</vt:lpstr>
      <vt:lpstr>Meiryo</vt:lpstr>
      <vt:lpstr>Arial</vt:lpstr>
      <vt:lpstr>Calibri</vt:lpstr>
      <vt:lpstr>1_ガイド入りテンプレートサンプル20130531三木さん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氏家好子</dc:creator>
  <cp:lastModifiedBy>好子 氏家</cp:lastModifiedBy>
  <cp:revision>63</cp:revision>
  <cp:lastPrinted>2021-09-30T02:32:55Z</cp:lastPrinted>
  <dcterms:modified xsi:type="dcterms:W3CDTF">2022-08-11T00:36:13Z</dcterms:modified>
</cp:coreProperties>
</file>